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31500"/>
            <a:ext cx="6481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LOL min 10 win predict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100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David Lajas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285" y="442555"/>
            <a:ext cx="5638443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Roadmap y Financiación: Detalle Estratégico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563285" y="1030962"/>
            <a:ext cx="209240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Roadmap (18 meses)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67745" y="1410057"/>
            <a:ext cx="15240" cy="2040493"/>
          </a:xfrm>
          <a:prstGeom prst="roundRect">
            <a:avLst>
              <a:gd name="adj" fmla="val 288327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3576757" y="1899642"/>
            <a:ext cx="313849" cy="15240"/>
          </a:xfrm>
          <a:prstGeom prst="roundRect">
            <a:avLst>
              <a:gd name="adj" fmla="val 288327"/>
            </a:avLst>
          </a:prstGeom>
          <a:solidFill>
            <a:srgbClr val="CCC4B8"/>
          </a:solidFill>
          <a:ln/>
        </p:spPr>
      </p:sp>
      <p:sp>
        <p:nvSpPr>
          <p:cNvPr id="6" name="Shape 4"/>
          <p:cNvSpPr/>
          <p:nvPr/>
        </p:nvSpPr>
        <p:spPr>
          <a:xfrm>
            <a:off x="3836134" y="1868031"/>
            <a:ext cx="78462" cy="78462"/>
          </a:xfrm>
          <a:prstGeom prst="roundRect">
            <a:avLst>
              <a:gd name="adj" fmla="val 582702"/>
            </a:avLst>
          </a:prstGeom>
          <a:solidFill>
            <a:srgbClr val="E6DED2"/>
          </a:solidFill>
          <a:ln/>
        </p:spPr>
      </p:sp>
      <p:sp>
        <p:nvSpPr>
          <p:cNvPr id="7" name="Shape 5"/>
          <p:cNvSpPr/>
          <p:nvPr/>
        </p:nvSpPr>
        <p:spPr>
          <a:xfrm>
            <a:off x="563285" y="1410057"/>
            <a:ext cx="2998232" cy="994410"/>
          </a:xfrm>
          <a:prstGeom prst="roundRect">
            <a:avLst>
              <a:gd name="adj" fmla="val 4419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8890" dir="2700000">
              <a:srgbClr val="e6ded2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135142" y="1522214"/>
            <a:ext cx="2314218" cy="163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0–6 meses: MVP y Primeros Usuarios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675442" y="1790105"/>
            <a:ext cx="2773918" cy="502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Lanzamiento del Producto Mínimo Viable (MVP) y captación de una base inicial de usuarios para feedback.</a:t>
            </a:r>
            <a:endParaRPr lang="en-US" sz="800" dirty="0"/>
          </a:p>
        </p:txBody>
      </p:sp>
      <p:sp>
        <p:nvSpPr>
          <p:cNvPr id="10" name="Shape 8"/>
          <p:cNvSpPr/>
          <p:nvPr/>
        </p:nvSpPr>
        <p:spPr>
          <a:xfrm>
            <a:off x="3860125" y="2448401"/>
            <a:ext cx="313849" cy="15240"/>
          </a:xfrm>
          <a:prstGeom prst="roundRect">
            <a:avLst>
              <a:gd name="adj" fmla="val 288327"/>
            </a:avLst>
          </a:prstGeom>
          <a:solidFill>
            <a:srgbClr val="CCC4B8"/>
          </a:solidFill>
          <a:ln/>
        </p:spPr>
      </p:sp>
      <p:sp>
        <p:nvSpPr>
          <p:cNvPr id="11" name="Shape 9"/>
          <p:cNvSpPr/>
          <p:nvPr/>
        </p:nvSpPr>
        <p:spPr>
          <a:xfrm>
            <a:off x="3836134" y="2416790"/>
            <a:ext cx="78462" cy="78462"/>
          </a:xfrm>
          <a:prstGeom prst="roundRect">
            <a:avLst>
              <a:gd name="adj" fmla="val 582702"/>
            </a:avLst>
          </a:prstGeom>
          <a:solidFill>
            <a:srgbClr val="E6DED2"/>
          </a:solidFill>
          <a:ln/>
        </p:spPr>
      </p:sp>
      <p:sp>
        <p:nvSpPr>
          <p:cNvPr id="12" name="Shape 10"/>
          <p:cNvSpPr/>
          <p:nvPr/>
        </p:nvSpPr>
        <p:spPr>
          <a:xfrm>
            <a:off x="4189214" y="2037636"/>
            <a:ext cx="2998351" cy="836890"/>
          </a:xfrm>
          <a:prstGeom prst="roundRect">
            <a:avLst>
              <a:gd name="adj" fmla="val 5251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8890" dir="2700000">
              <a:srgbClr val="e6ded2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4301371" y="2149793"/>
            <a:ext cx="2037159" cy="163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6–12 meses: Validación y Mejora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301371" y="2417683"/>
            <a:ext cx="2774037" cy="334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Recopilación de feedback, validación del modelo y optimización de la experiencia de usuario (UX).</a:t>
            </a:r>
            <a:endParaRPr lang="en-US" sz="800" dirty="0"/>
          </a:p>
        </p:txBody>
      </p:sp>
      <p:sp>
        <p:nvSpPr>
          <p:cNvPr id="15" name="Shape 13"/>
          <p:cNvSpPr/>
          <p:nvPr/>
        </p:nvSpPr>
        <p:spPr>
          <a:xfrm>
            <a:off x="3576757" y="3024426"/>
            <a:ext cx="313849" cy="15240"/>
          </a:xfrm>
          <a:prstGeom prst="roundRect">
            <a:avLst>
              <a:gd name="adj" fmla="val 288327"/>
            </a:avLst>
          </a:prstGeom>
          <a:solidFill>
            <a:srgbClr val="CCC4B8"/>
          </a:solidFill>
          <a:ln/>
        </p:spPr>
      </p:sp>
      <p:sp>
        <p:nvSpPr>
          <p:cNvPr id="16" name="Shape 14"/>
          <p:cNvSpPr/>
          <p:nvPr/>
        </p:nvSpPr>
        <p:spPr>
          <a:xfrm>
            <a:off x="3836134" y="2992815"/>
            <a:ext cx="78462" cy="78462"/>
          </a:xfrm>
          <a:prstGeom prst="roundRect">
            <a:avLst>
              <a:gd name="adj" fmla="val 582702"/>
            </a:avLst>
          </a:prstGeom>
          <a:solidFill>
            <a:srgbClr val="E6DED2"/>
          </a:solidFill>
          <a:ln/>
        </p:spPr>
      </p:sp>
      <p:sp>
        <p:nvSpPr>
          <p:cNvPr id="17" name="Shape 15"/>
          <p:cNvSpPr/>
          <p:nvPr/>
        </p:nvSpPr>
        <p:spPr>
          <a:xfrm>
            <a:off x="563285" y="2613660"/>
            <a:ext cx="2998232" cy="836890"/>
          </a:xfrm>
          <a:prstGeom prst="roundRect">
            <a:avLst>
              <a:gd name="adj" fmla="val 5251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8890" dir="2700000">
              <a:srgbClr val="e6ded2">
                <a:alpha val="10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107281" y="2725817"/>
            <a:ext cx="2342078" cy="163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12–18 meses: Tiempo Real y Escalado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675442" y="2993708"/>
            <a:ext cx="2773918" cy="334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Implementación de predicción en tiempo real, escalado de la plataforma y expansión al segmento B2B.</a:t>
            </a:r>
            <a:endParaRPr lang="en-US" sz="8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85" y="3568184"/>
            <a:ext cx="4305776" cy="4305776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450455" y="1030962"/>
            <a:ext cx="2209919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Financiación Buscada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450455" y="1396960"/>
            <a:ext cx="5231011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250.000 €</a:t>
            </a:r>
            <a:endParaRPr lang="en-US" sz="4100" dirty="0"/>
          </a:p>
        </p:txBody>
      </p:sp>
      <p:sp>
        <p:nvSpPr>
          <p:cNvPr id="23" name="Text 20"/>
          <p:cNvSpPr/>
          <p:nvPr/>
        </p:nvSpPr>
        <p:spPr>
          <a:xfrm>
            <a:off x="7450455" y="2155388"/>
            <a:ext cx="1569244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Ronda de Inversión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7450455" y="2456021"/>
            <a:ext cx="6624280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Buscamos una ronda de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250.000 €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para acelerar nuestro desarrollo y expansión.</a:t>
            </a:r>
            <a:endParaRPr lang="en-US" sz="800" dirty="0"/>
          </a:p>
        </p:txBody>
      </p:sp>
      <p:sp>
        <p:nvSpPr>
          <p:cNvPr id="25" name="Text 22"/>
          <p:cNvSpPr/>
          <p:nvPr/>
        </p:nvSpPr>
        <p:spPr>
          <a:xfrm>
            <a:off x="7450455" y="2727960"/>
            <a:ext cx="209240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Uso de Fondos</a:t>
            </a:r>
            <a:endParaRPr lang="en-US" sz="1600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55" y="3107055"/>
            <a:ext cx="4305776" cy="2171343"/>
          </a:xfrm>
          <a:prstGeom prst="rect">
            <a:avLst/>
          </a:prstGeom>
        </p:spPr>
      </p:pic>
      <p:sp>
        <p:nvSpPr>
          <p:cNvPr id="27" name="Shape 23"/>
          <p:cNvSpPr/>
          <p:nvPr/>
        </p:nvSpPr>
        <p:spPr>
          <a:xfrm>
            <a:off x="7450455" y="5308878"/>
            <a:ext cx="104537" cy="104537"/>
          </a:xfrm>
          <a:prstGeom prst="roundRect">
            <a:avLst>
              <a:gd name="adj" fmla="val 17494"/>
            </a:avLst>
          </a:prstGeom>
          <a:solidFill>
            <a:srgbClr val="2B2722"/>
          </a:solidFill>
          <a:ln/>
        </p:spPr>
      </p:sp>
      <p:sp>
        <p:nvSpPr>
          <p:cNvPr id="28" name="Text 24"/>
          <p:cNvSpPr/>
          <p:nvPr/>
        </p:nvSpPr>
        <p:spPr>
          <a:xfrm>
            <a:off x="7615952" y="5308878"/>
            <a:ext cx="796647" cy="209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Desarrollo y ML</a:t>
            </a:r>
            <a:endParaRPr lang="en-US" sz="800" dirty="0"/>
          </a:p>
        </p:txBody>
      </p:sp>
      <p:sp>
        <p:nvSpPr>
          <p:cNvPr id="29" name="Shape 25"/>
          <p:cNvSpPr/>
          <p:nvPr/>
        </p:nvSpPr>
        <p:spPr>
          <a:xfrm>
            <a:off x="8564999" y="5308878"/>
            <a:ext cx="104537" cy="104537"/>
          </a:xfrm>
          <a:prstGeom prst="roundRect">
            <a:avLst>
              <a:gd name="adj" fmla="val 17494"/>
            </a:avLst>
          </a:prstGeom>
          <a:solidFill>
            <a:srgbClr val="5D554A"/>
          </a:solidFill>
          <a:ln/>
        </p:spPr>
      </p:sp>
      <p:sp>
        <p:nvSpPr>
          <p:cNvPr id="30" name="Text 26"/>
          <p:cNvSpPr/>
          <p:nvPr/>
        </p:nvSpPr>
        <p:spPr>
          <a:xfrm>
            <a:off x="8730496" y="5308878"/>
            <a:ext cx="796647" cy="209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Infraestructura y Datos</a:t>
            </a:r>
            <a:endParaRPr lang="en-US" sz="800" dirty="0"/>
          </a:p>
        </p:txBody>
      </p:sp>
      <p:sp>
        <p:nvSpPr>
          <p:cNvPr id="31" name="Shape 27"/>
          <p:cNvSpPr/>
          <p:nvPr/>
        </p:nvSpPr>
        <p:spPr>
          <a:xfrm>
            <a:off x="9679543" y="5308878"/>
            <a:ext cx="104537" cy="104537"/>
          </a:xfrm>
          <a:prstGeom prst="roundRect">
            <a:avLst>
              <a:gd name="adj" fmla="val 17494"/>
            </a:avLst>
          </a:prstGeom>
          <a:solidFill>
            <a:srgbClr val="8F8473"/>
          </a:solidFill>
          <a:ln/>
        </p:spPr>
      </p:sp>
      <p:sp>
        <p:nvSpPr>
          <p:cNvPr id="32" name="Text 28"/>
          <p:cNvSpPr/>
          <p:nvPr/>
        </p:nvSpPr>
        <p:spPr>
          <a:xfrm>
            <a:off x="9845040" y="5308878"/>
            <a:ext cx="709255" cy="104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Producto y UX</a:t>
            </a:r>
            <a:endParaRPr lang="en-US" sz="800" dirty="0"/>
          </a:p>
        </p:txBody>
      </p:sp>
      <p:sp>
        <p:nvSpPr>
          <p:cNvPr id="33" name="Shape 29"/>
          <p:cNvSpPr/>
          <p:nvPr/>
        </p:nvSpPr>
        <p:spPr>
          <a:xfrm>
            <a:off x="10794087" y="5308878"/>
            <a:ext cx="104537" cy="104537"/>
          </a:xfrm>
          <a:prstGeom prst="roundRect">
            <a:avLst>
              <a:gd name="adj" fmla="val 17494"/>
            </a:avLst>
          </a:prstGeom>
          <a:solidFill>
            <a:srgbClr val="B7B0A5"/>
          </a:solidFill>
          <a:ln/>
        </p:spPr>
      </p:sp>
      <p:sp>
        <p:nvSpPr>
          <p:cNvPr id="34" name="Text 30"/>
          <p:cNvSpPr/>
          <p:nvPr/>
        </p:nvSpPr>
        <p:spPr>
          <a:xfrm>
            <a:off x="10959584" y="5308878"/>
            <a:ext cx="796647" cy="209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8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Go-to-market y Legal</a:t>
            </a:r>
            <a:endParaRPr lang="en-US" sz="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87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¡Gracias!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2119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Hemos presentado una solución innovadora que potencia la toma de decisiones en League of Legends, respaldada por datos y tecnología avanzada. Creemos en el futuro del gaming competitivo y en el valor que nuestra herramienta aportará a jugadores, coaches y organizaciones.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50068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Juega con ventaja.</a:t>
            </a:r>
            <a:endParaRPr lang="en-US" sz="8900" dirty="0"/>
          </a:p>
        </p:txBody>
      </p:sp>
      <p:sp>
        <p:nvSpPr>
          <p:cNvPr id="5" name="Text 3"/>
          <p:cNvSpPr/>
          <p:nvPr/>
        </p:nvSpPr>
        <p:spPr>
          <a:xfrm>
            <a:off x="793790" y="61079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¿Listo para llevar el juego al siguiente nivel?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592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El Problema: Decisiones Prematuras en League of Legends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774" y="2157591"/>
            <a:ext cx="272177" cy="2721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3506" y="2152055"/>
            <a:ext cx="334589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Decisiones Críticas Tempranas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383506" y="2544366"/>
            <a:ext cx="696670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Los jugadores de League of Legends se ven obligados a tomar decisiones estratégicas cruciales desde los primeros minutos de la partida, a menudo sin datos fiables.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774" y="3783628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83506" y="3778091"/>
            <a:ext cx="241387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Falta de Métrica Clara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383506" y="4170402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 existe una métrica objetiva y estandarizada que indique claramente si un equipo lleva ventaja o desventaja en los primeros compases del juego.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774" y="5119390"/>
            <a:ext cx="272177" cy="2721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83506" y="5113853"/>
            <a:ext cx="273927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Consecuencias Negativas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383506" y="5506164"/>
            <a:ext cx="69667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Esta falta de información lleva a: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1383506" y="5905262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Malas decisiones: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Estrategias equivocadas que comprometen el resultado final.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383506" y="6549271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Abandono: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Jugadores que se rinden prematuramente al percibir una desventaja, generando toxicidad.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383506" y="7193280"/>
            <a:ext cx="69667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Frustración: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Experiencias de juego insatisfactorias para la comunidad.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784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 Oportunidad: Un Mercado en Expansión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435662"/>
            <a:ext cx="3543062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League of Legends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793790" y="3110389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 más de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F7F71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100 millones de jugadores mensuales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League of Legends ofrece una base de usuarios masiva y activa.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252317"/>
            <a:ext cx="3011567" cy="30115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14768" y="2435662"/>
            <a:ext cx="3543062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Tendencias de Crecimiento</a:t>
            </a:r>
            <a:endParaRPr lang="en-US" sz="3000" dirty="0"/>
          </a:p>
        </p:txBody>
      </p:sp>
      <p:sp>
        <p:nvSpPr>
          <p:cNvPr id="8" name="Text 4"/>
          <p:cNvSpPr/>
          <p:nvPr/>
        </p:nvSpPr>
        <p:spPr>
          <a:xfrm>
            <a:off x="4814768" y="3592354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 ecosistema de los esports y el gaming competitivo está en auge, con un claro incremento en: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4814768" y="4690943"/>
            <a:ext cx="35430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Coaching especializado: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814768" y="5066705"/>
            <a:ext cx="35430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Herramientas de análisis: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814768" y="5442466"/>
            <a:ext cx="35430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Esports amateur: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4814768" y="5924312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Existe una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F7F71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tendencia imparable hacia decisiones basadas en datos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para optimizar el juego.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68266"/>
            <a:ext cx="1119032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 Solución: Predicción de Victoria al Minuto 10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4159925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Hemos desarrollado una herramienta innovadora que analiza la partida en sus etapas iniciales para ofrecer una ventaja estratégica crucial.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4685109"/>
            <a:ext cx="4219099" cy="2686050"/>
          </a:xfrm>
          <a:prstGeom prst="roundRect">
            <a:avLst>
              <a:gd name="adj" fmla="val 4085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770930" y="4685109"/>
            <a:ext cx="91440" cy="2686050"/>
          </a:xfrm>
          <a:prstGeom prst="roundRect">
            <a:avLst>
              <a:gd name="adj" fmla="val 88558"/>
            </a:avLst>
          </a:prstGeom>
          <a:solidFill>
            <a:srgbClr val="E6DED2"/>
          </a:solidFill>
          <a:ln/>
        </p:spPr>
      </p:sp>
      <p:sp>
        <p:nvSpPr>
          <p:cNvPr id="7" name="Text 4"/>
          <p:cNvSpPr/>
          <p:nvPr/>
        </p:nvSpPr>
        <p:spPr>
          <a:xfrm>
            <a:off x="1077992" y="4900732"/>
            <a:ext cx="351115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Análisis de Estadísticas Reales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992" y="5317569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Nuestra solución procesa datos de juego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al minuto 10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capturando la dinámica inicial de la partida.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5205651" y="4685109"/>
            <a:ext cx="4219099" cy="2686050"/>
          </a:xfrm>
          <a:prstGeom prst="roundRect">
            <a:avLst>
              <a:gd name="adj" fmla="val 4085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182791" y="4685109"/>
            <a:ext cx="91440" cy="2686050"/>
          </a:xfrm>
          <a:prstGeom prst="roundRect">
            <a:avLst>
              <a:gd name="adj" fmla="val 88558"/>
            </a:avLst>
          </a:prstGeom>
          <a:solidFill>
            <a:srgbClr val="E6DED2"/>
          </a:solidFill>
          <a:ln/>
        </p:spPr>
      </p:sp>
      <p:sp>
        <p:nvSpPr>
          <p:cNvPr id="11" name="Text 8"/>
          <p:cNvSpPr/>
          <p:nvPr/>
        </p:nvSpPr>
        <p:spPr>
          <a:xfrm>
            <a:off x="5489853" y="4900732"/>
            <a:ext cx="285404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Probabilidad de Victoria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489853" y="5317569"/>
            <a:ext cx="371927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Proporcionamos un porcentaje claro sobre las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posibilidades de ganar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o perder la partida.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9617512" y="4685109"/>
            <a:ext cx="4219099" cy="2686050"/>
          </a:xfrm>
          <a:prstGeom prst="roundRect">
            <a:avLst>
              <a:gd name="adj" fmla="val 4085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9594652" y="4685109"/>
            <a:ext cx="91440" cy="2686050"/>
          </a:xfrm>
          <a:prstGeom prst="roundRect">
            <a:avLst>
              <a:gd name="adj" fmla="val 88558"/>
            </a:avLst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9901714" y="490073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Estado de la Partida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901714" y="5317569"/>
            <a:ext cx="371927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Clasificamos el estado actual del juego en tres categorías intuitivas: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9901714" y="6049923"/>
            <a:ext cx="371927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⚠️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highlight>
                  <a:srgbClr val="D9CFC1"/>
                </a:highlight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Alta probabilidad de perder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901714" y="6440924"/>
            <a:ext cx="371927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🔹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highlight>
                  <a:srgbClr val="E6DED2"/>
                </a:highlight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Probabilidad intermedia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9901714" y="6831925"/>
            <a:ext cx="3719274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✅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Alta probabilidad de ganar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52023"/>
            <a:ext cx="877514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Cómo Funciona: Nuestro Proceso Analítico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38788"/>
            <a:ext cx="6521410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3811" y="4489252"/>
            <a:ext cx="241673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Snapshot del Minuto 10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963811" y="4857036"/>
            <a:ext cx="61813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 captura una instantánea detallada de todas las métricas clave del juego exactamente al minuto 10.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638788"/>
            <a:ext cx="6521410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4489252"/>
            <a:ext cx="286571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Comparación entre Equipos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485221" y="4857036"/>
            <a:ext cx="61813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Los datos de ambos equipos se analizan para identificar ventajas y desventajas en recursos y control del mapa.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71411"/>
            <a:ext cx="6521410" cy="680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3811" y="642187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Modelo Predictivo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963811" y="6789658"/>
            <a:ext cx="61813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 algoritmo avanzado de Machine Learning procesa esta información para predecir el resultado final.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571411"/>
            <a:ext cx="6521410" cy="6804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5221" y="6421874"/>
            <a:ext cx="213824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Resultado Inmediato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485221" y="6789658"/>
            <a:ext cx="618136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Los usuarios reciben una probabilidad de victoria y un estado de partida en tiempo real, justo cuando lo necesitan.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599242"/>
            <a:ext cx="8340328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Datos y Tecnología: La Base de Nuestra Precisión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62714" y="1395889"/>
            <a:ext cx="2833330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Datos Robustos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62714" y="1891665"/>
            <a:ext cx="6379726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~10.000 partidas reales: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Un conjunto de datos extenso y representativo de la experiencia de juego.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62714" y="2394585"/>
            <a:ext cx="6379726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Variables de juego reales: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Análisis de métricas cruciales como oro, súbditos, asesinatos y control de objetivos.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62714" y="2897505"/>
            <a:ext cx="6379726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Datos limpios y balanceados: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Procesamiento exhaustivo para asegurar la calidad y la ausencia de sesgos.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714" y="3510201"/>
            <a:ext cx="4146709" cy="414670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5580" y="1395889"/>
            <a:ext cx="2898219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Tecnología Avanzada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95580" y="1891665"/>
            <a:ext cx="6379726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Múltiples modelos de Machine Learning: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Implementación de diversos algoritmos para una mayor robustez.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5580" y="2394585"/>
            <a:ext cx="6379726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Comparación sistemática: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Evaluación rigurosa de cada modelo para seleccionar los más eficaces.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5580" y="2897505"/>
            <a:ext cx="6379726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Modelo final basado en ensamble: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Combinación de las fortalezas de varios modelos para optimizar la precisión predictiva.</a:t>
            </a:r>
            <a:endParaRPr lang="en-US" sz="11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80" y="3510201"/>
            <a:ext cx="4146709" cy="4146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503"/>
            <a:ext cx="1057929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Confianza e Interpretación: Transparencia y Fiabilidad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338649" y="2630091"/>
            <a:ext cx="195286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80%</a:t>
            </a:r>
            <a:endParaRPr lang="en-US" sz="3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4337" y="1637824"/>
            <a:ext cx="2381607" cy="23816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2814" y="421778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Tasa de Precisión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561046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Nuestro sistema distingue correctamente entre partidas ganadas y perdidas en </a:t>
            </a:r>
            <a:pPr algn="ctr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más del 80%</a:t>
            </a:r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de los casos, generando una alta confianza.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99371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Esta alta fiabilidad se basa en el análisis de variables clave que determinan el flujo de la partida: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93790" y="5426393"/>
            <a:ext cx="4241721" cy="929997"/>
          </a:xfrm>
          <a:prstGeom prst="roundRect">
            <a:avLst>
              <a:gd name="adj" fmla="val 4097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960120" y="5592723"/>
            <a:ext cx="23631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Diferencia de Asesinatos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60120" y="5935980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Ventaja de muertes y eliminaciones entre equipos.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194221" y="5426393"/>
            <a:ext cx="4241840" cy="929997"/>
          </a:xfrm>
          <a:prstGeom prst="roundRect">
            <a:avLst>
              <a:gd name="adj" fmla="val 4097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5360551" y="559272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Nivel Medio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360551" y="5935980"/>
            <a:ext cx="390917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Promedio de nivel de campeones por equipo.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9594771" y="5426393"/>
            <a:ext cx="4241721" cy="929997"/>
          </a:xfrm>
          <a:prstGeom prst="roundRect">
            <a:avLst>
              <a:gd name="adj" fmla="val 4097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9761101" y="559272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Dragones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761101" y="5935980"/>
            <a:ext cx="39090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Control y acumulación de objetivos de dragón.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793790" y="6515100"/>
            <a:ext cx="6441996" cy="929997"/>
          </a:xfrm>
          <a:prstGeom prst="roundRect">
            <a:avLst>
              <a:gd name="adj" fmla="val 4097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960120" y="668143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Súbditos (CS)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60120" y="7024688"/>
            <a:ext cx="610933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Farm de oro y experiencia a través de súbditos.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7394496" y="6515100"/>
            <a:ext cx="6441996" cy="929997"/>
          </a:xfrm>
          <a:prstGeom prst="roundRect">
            <a:avLst>
              <a:gd name="adj" fmla="val 4097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21" name="Text 18"/>
          <p:cNvSpPr/>
          <p:nvPr/>
        </p:nvSpPr>
        <p:spPr>
          <a:xfrm>
            <a:off x="7560826" y="668143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Torres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560826" y="7024688"/>
            <a:ext cx="610933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Número de estructuras defensivas destruidas.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8156138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Casos de Uso: Amplio Espectro de Aplicaciones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9383" y="1426488"/>
            <a:ext cx="378249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Para Usuarios Individuales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79383" y="1933099"/>
            <a:ext cx="635924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Jugadores competitivos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79383" y="2273260"/>
            <a:ext cx="635924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Coaches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79383" y="2613422"/>
            <a:ext cx="635924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Streamers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79383" y="2953583"/>
            <a:ext cx="635924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Esports amateur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260" y="3405902"/>
            <a:ext cx="4133493" cy="413349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9390" y="1426488"/>
            <a:ext cx="291643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Para Empresas (B2B)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7499390" y="1933099"/>
            <a:ext cx="635924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Integración vía APIs: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9390" y="2273260"/>
            <a:ext cx="635924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Plataformas de análisis: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9390" y="2613422"/>
            <a:ext cx="635924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Academias de Esports: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endParaRPr lang="en-US" sz="11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20" y="3065740"/>
            <a:ext cx="4045268" cy="40452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943"/>
            <a:ext cx="84895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Roadmap y Financiación: Nuestro Futuro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5971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Para consolidar y expandir nuestra solución, tenemos un plan de crecimiento ambicioso y requerimos inversión estratégica.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02322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93790" y="2289453"/>
            <a:ext cx="6436400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242018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Más Datos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2787968"/>
            <a:ext cx="643640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Ampliación de la base de datos de partidas para aumentar la precisión y cobertura (Campeones)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400211" y="202322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00211" y="2289453"/>
            <a:ext cx="6436400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0" name="Text 8"/>
          <p:cNvSpPr/>
          <p:nvPr/>
        </p:nvSpPr>
        <p:spPr>
          <a:xfrm>
            <a:off x="7400211" y="2420183"/>
            <a:ext cx="243685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Más Minutos de Partida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00211" y="2787968"/>
            <a:ext cx="643640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Extensión del análisis predictivo a otros momentos críticos del juego (minuto 15, 20, etc.).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3790" y="362985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793790" y="3896082"/>
            <a:ext cx="6436400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02681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Tiempo Real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93790" y="4394597"/>
            <a:ext cx="643640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Implementación de predicciones dinámicas y continuas durante toda la partida.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400211" y="362985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7400211" y="3896082"/>
            <a:ext cx="6436400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8" name="Text 16"/>
          <p:cNvSpPr/>
          <p:nvPr/>
        </p:nvSpPr>
        <p:spPr>
          <a:xfrm>
            <a:off x="7400211" y="402681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App / Overlay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400211" y="4394597"/>
            <a:ext cx="643640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Desarrollo de una aplicación y un overlay integrado para una experiencia de usuario fluida.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793790" y="53216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Uso de la Inversión</a:t>
            </a:r>
            <a:endParaRPr lang="en-US" sz="2650" dirty="0"/>
          </a:p>
        </p:txBody>
      </p:sp>
      <p:sp>
        <p:nvSpPr>
          <p:cNvPr id="21" name="Shape 19"/>
          <p:cNvSpPr/>
          <p:nvPr/>
        </p:nvSpPr>
        <p:spPr>
          <a:xfrm>
            <a:off x="793790" y="6002060"/>
            <a:ext cx="13042821" cy="1539597"/>
          </a:xfrm>
          <a:prstGeom prst="roundRect">
            <a:avLst>
              <a:gd name="adj" fmla="val 4641"/>
            </a:avLst>
          </a:prstGeom>
          <a:solidFill>
            <a:srgbClr val="F2EDE5"/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5240" dir="2700000">
              <a:srgbClr val="ccc4b8">
                <a:alpha val="100000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801410" y="6009680"/>
            <a:ext cx="4342448" cy="1524357"/>
          </a:xfrm>
          <a:prstGeom prst="roundRect">
            <a:avLst>
              <a:gd name="adj" fmla="val 4687"/>
            </a:avLst>
          </a:prstGeom>
          <a:solidFill>
            <a:srgbClr val="F2EDE5"/>
          </a:solidFill>
          <a:ln/>
        </p:spPr>
      </p:sp>
      <p:sp>
        <p:nvSpPr>
          <p:cNvPr id="23" name="Text 21"/>
          <p:cNvSpPr/>
          <p:nvPr/>
        </p:nvSpPr>
        <p:spPr>
          <a:xfrm>
            <a:off x="971431" y="617970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Infraestructura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971431" y="6547485"/>
            <a:ext cx="4002405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Potenciar la capacidad de procesamiento y almacenamiento de datos.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5143857" y="6009680"/>
            <a:ext cx="4342567" cy="1524357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26" name="Shape 24"/>
          <p:cNvSpPr/>
          <p:nvPr/>
        </p:nvSpPr>
        <p:spPr>
          <a:xfrm>
            <a:off x="5143857" y="6009680"/>
            <a:ext cx="22860" cy="1524357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27" name="Text 25"/>
          <p:cNvSpPr/>
          <p:nvPr/>
        </p:nvSpPr>
        <p:spPr>
          <a:xfrm>
            <a:off x="5313878" y="617970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Producto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5313878" y="6547485"/>
            <a:ext cx="400252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Mejorar la interfaz de usuario, añadir nuevas funcionalidades y asegurar una experiencia excepcional.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9486424" y="6009680"/>
            <a:ext cx="4342567" cy="1524357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30" name="Shape 28"/>
          <p:cNvSpPr/>
          <p:nvPr/>
        </p:nvSpPr>
        <p:spPr>
          <a:xfrm>
            <a:off x="9486424" y="6009680"/>
            <a:ext cx="22860" cy="1524357"/>
          </a:xfrm>
          <a:prstGeom prst="roundRect">
            <a:avLst>
              <a:gd name="adj" fmla="val 312558"/>
            </a:avLst>
          </a:prstGeom>
          <a:solidFill>
            <a:srgbClr val="CCC4B8"/>
          </a:solidFill>
          <a:ln/>
        </p:spPr>
      </p:sp>
      <p:sp>
        <p:nvSpPr>
          <p:cNvPr id="31" name="Text 29"/>
          <p:cNvSpPr/>
          <p:nvPr/>
        </p:nvSpPr>
        <p:spPr>
          <a:xfrm>
            <a:off x="9656445" y="617970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Escalado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9656445" y="6547485"/>
            <a:ext cx="400252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Financiar estrategias de marketing, expansión y adquisición de usuarios.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2025-12-18T22:48:18Z</dcterms:created>
  <dcterms:modified xsi:type="dcterms:W3CDTF">2025-12-18T22:48:18Z</dcterms:modified>
</cp:coreProperties>
</file>